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4" r:id="rId11"/>
    <p:sldId id="267" r:id="rId12"/>
    <p:sldId id="268" r:id="rId13"/>
    <p:sldId id="269" r:id="rId14"/>
    <p:sldId id="271" r:id="rId15"/>
    <p:sldId id="270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7806-AE1E-0800-3171-27DDA451D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83F0D-603A-454B-BEDE-5882E91A8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4601-3F5B-8613-B66C-3F2811D3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C797F-89B8-6A5D-4F30-7F3B4E97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7F6A-8DEC-56F9-4E80-580F342F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D029-7188-DB26-4CDE-AACE44FF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D75D-05A6-AAF4-4869-CC09EDF4F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DA13-5CDF-27B5-9AC8-EB8FA49F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8BD68-8D4B-9DC7-FDD6-A4E2FE39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9D8C-5CD3-9DAB-0048-880D088D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30D43-B797-4F73-AF09-8D205C54D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0160D-CE8D-C317-3487-A0D49B10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71100-6F09-52EA-D3AD-69EADB05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2FB3-1593-C20C-F6FF-0EF29D92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EE4C-F57D-0DA2-BBAF-465CC951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8EFB-E5CB-3628-661D-63D8DEE8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52948-670A-BFE0-026E-C7E950410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CE6D-E8E3-BCD2-34B6-EF876BC1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7B51F-1214-01DF-417E-A8C66B9D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460B-2A34-2861-C8B7-8AEF2FD3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4E9D-084B-AA24-52B3-A1CCA787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8D82A-98CA-1D73-90B1-7550BB293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8994A-F03A-E49B-1FAE-2E3274C0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1B19-E804-1D8D-1069-B21E7156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C588-C075-D063-B48C-0F06F3AD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91BB-CE0A-7C1D-F5B8-93EF2427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74AA-AD5F-C6C7-1A76-90FF50878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68623-6514-665B-8CAA-94D195C85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92A95-B935-E1FC-01DA-BCEEBAAF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9192-C32C-8F1A-42BF-9B7596A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26835-8F98-C65C-D826-3A10CE65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1942-2F8C-E29F-DB99-6C304752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EFA93-9923-7348-2CFC-24F00AD2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25E2E-1768-008A-712E-D6F7117B3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06BAF-7FD0-991D-C4E8-1EAB1B480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EDFAD-B364-A535-7FEB-9EEF03CC0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3887-B034-B787-BBBC-F268036A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78D7A-B43B-2640-BA15-50E6659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70C39-3D2C-2E9C-5203-89DC8D8D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0F4B-FC07-B47E-909C-9C6D2B1D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89C72-1215-B0D4-42FB-B5C81382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83EAF-705D-CE51-3385-17978355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804A8-3234-65FF-BD06-6EB7C01A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DF8-FB81-746E-AF22-4AAB5296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EEF3D-EF61-7B6E-7AF3-5DD52DC7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BA457-551D-D8E3-1D76-F6B8B395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000D-A4FF-95AA-7C00-3FBB1424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69C9-D1B9-62DA-C847-7F3D275B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65803-C464-D6C2-40D8-8B7725EF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E720C-4CDC-1E00-5471-132121C4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BB6A9-3BFF-60A2-2263-42EB2B6A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A3EFE-9DBB-74F2-5881-F32442E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D0B5-815D-B86E-8A96-90AECDDD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9601D-7C59-6173-641A-F5AA628ED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6959C-B6BB-DFA5-6A0E-1BB724267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007E-0DB4-F967-EF42-DCBF7F9A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64103-5E25-80E1-91E5-0A78BC87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FF51C-28E8-9BC6-0697-867CDAF7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90F76-96CC-313C-C2E7-9D5E976C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00542-0A53-345B-EC06-98BCD0BC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5007B-3EFD-F225-9B9B-CFD6435D4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E11A-11C0-4A7F-9EE9-51CEFA89E03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EE9E-B620-67D0-9646-43100D754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51BF-4181-F4EF-C61C-945B2BEE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777E-7AD9-408B-82CF-6CC0F3B0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xi.com/news/top-stories/woman-sues-recovery-center-after-teen-daughter-allegedly-raped-by-resident/VFLDACJJMJH5NJ7YXUMTDHGEFI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dap.pa.gov/Get%20Help%20Now/Pages/Licensed-Recovery-House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38A5-9A4C-6691-ED8F-ABD60A4D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Prosecuting Claims Against Recovery Houses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1A23D-2004-722B-2124-38BF0A52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b="1" i="1" dirty="0"/>
              <a:t>Kolhmeyer v. Heuer House &amp; Renewal, Inc.</a:t>
            </a:r>
            <a:br>
              <a:rPr lang="en-US" b="1" i="1" dirty="0"/>
            </a:br>
            <a:r>
              <a:rPr lang="en-US" b="1" dirty="0"/>
              <a:t>(Allegheny County, GD-21-8818)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https://www.wpxi.com/news/top-stories/woman-sues-recovery-center-after-teen-daughter-allegedly-raped-by-resident/VFLDACJJMJH5NJ7YXUMTDHGEFI/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5B1F-8141-D7C3-9311-7219404C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Care Assessments – Treatment Recommendation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82763-020E-BF68-DC23-DC17119B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Assessor ultimately makes a Level of Care recommendation ranging from no treatment to hospitilization.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6E9730-C119-4FD1-E2CB-20871346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3" y="2854295"/>
            <a:ext cx="7187013" cy="38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7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D1F2-8650-021C-E499-A9EF21AE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Care Assessments – Dangerousness/Lethality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33AE6-3F39-7727-201B-26E358DFA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93" y="2102264"/>
            <a:ext cx="7589912" cy="3776623"/>
          </a:xfrm>
        </p:spPr>
      </p:pic>
    </p:spTree>
    <p:extLst>
      <p:ext uri="{BB962C8B-B14F-4D97-AF65-F5344CB8AC3E}">
        <p14:creationId xmlns:p14="http://schemas.microsoft.com/office/powerpoint/2010/main" val="245221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2B07-FF71-0232-B8EF-36BDD77E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5787-A923-3CAE-0E89-8768E8365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arrest/conviction/abuse history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8D11B-A8AD-69B5-000B-3DB46769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77" y="2734729"/>
            <a:ext cx="8834907" cy="21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9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5F17-286B-CD6B-77CA-7B5D737A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of Care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CB32-3A68-582B-2E30-A66CEDCD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 collateral sources to clarify/correct history given by patient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F68DD-1FBF-B916-401A-EC7D9547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23" y="2927587"/>
            <a:ext cx="7675808" cy="28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5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E7B9-D467-C44E-7BCD-EA60F46A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Care Summary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2925-E3EB-2CF7-C328-CC9278EA9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B67F-F707-A7CC-4519-21FBA193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Prosecuting the claim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DFCE-5AFC-4B45-436B-E5615115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potential targets</a:t>
            </a:r>
          </a:p>
          <a:p>
            <a:pPr lvl="1"/>
            <a:r>
              <a:rPr lang="en-US" dirty="0"/>
              <a:t>Recovery House </a:t>
            </a:r>
          </a:p>
          <a:p>
            <a:pPr lvl="2"/>
            <a:r>
              <a:rPr lang="en-US" dirty="0"/>
              <a:t>Negligent security?</a:t>
            </a:r>
          </a:p>
          <a:p>
            <a:pPr lvl="3"/>
            <a:r>
              <a:rPr lang="en-US" dirty="0"/>
              <a:t>Appropriate staffing</a:t>
            </a:r>
          </a:p>
          <a:p>
            <a:pPr lvl="2"/>
            <a:r>
              <a:rPr lang="en-US" dirty="0"/>
              <a:t>Did patient meet the recovery House’s admission requirements</a:t>
            </a:r>
          </a:p>
          <a:p>
            <a:pPr lvl="3"/>
            <a:r>
              <a:rPr lang="en-US" dirty="0"/>
              <a:t>Used alcohol in the last 28 days?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Entity that performed LOCA (must be 2.1 or lower for recovery housing)</a:t>
            </a:r>
          </a:p>
          <a:p>
            <a:pPr lvl="2"/>
            <a:r>
              <a:rPr lang="en-US" dirty="0"/>
              <a:t>Investigation – timeline of criminal and substance abuse history.  </a:t>
            </a:r>
          </a:p>
          <a:p>
            <a:pPr lvl="3"/>
            <a:r>
              <a:rPr lang="en-US" dirty="0"/>
              <a:t>If patient has a significant history of violent offenses, likely not suitable for recovery housing</a:t>
            </a:r>
          </a:p>
          <a:p>
            <a:pPr lvl="4"/>
            <a:r>
              <a:rPr lang="en-US" dirty="0"/>
              <a:t>Depose probation officers and significant others</a:t>
            </a:r>
          </a:p>
          <a:p>
            <a:pPr marL="1371600" lvl="3" indent="0">
              <a:buNone/>
            </a:pPr>
            <a:endParaRPr lang="en-US" dirty="0"/>
          </a:p>
          <a:p>
            <a:pPr lvl="3"/>
            <a:r>
              <a:rPr lang="en-US" dirty="0"/>
              <a:t>If patient has a significant history of failing outpatient treatment, then likely more suitable for inpatient treatment</a:t>
            </a:r>
          </a:p>
          <a:p>
            <a:pPr lvl="4"/>
            <a:r>
              <a:rPr lang="en-US" dirty="0"/>
              <a:t>Subpoena all medical records and previous treatment providers/assessors</a:t>
            </a:r>
          </a:p>
          <a:p>
            <a:pPr lvl="4"/>
            <a:r>
              <a:rPr lang="en-US" dirty="0"/>
              <a:t>Depose previous assessors/recovery house supervisors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AD05-F273-B717-9A93-D9417650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Prosecuting the claim – Expert 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AEB5-B936-0EB2-4BD4-2891B9BC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Standard of Care and deviation</a:t>
            </a:r>
          </a:p>
          <a:p>
            <a:pPr lvl="1"/>
            <a:r>
              <a:rPr lang="en-US" dirty="0"/>
              <a:t>Failure to consult collateral sources during assessment</a:t>
            </a:r>
          </a:p>
          <a:p>
            <a:pPr lvl="1"/>
            <a:r>
              <a:rPr lang="en-US" dirty="0"/>
              <a:t>Failure to accurately assess dangerousness</a:t>
            </a:r>
          </a:p>
          <a:p>
            <a:pPr lvl="1"/>
            <a:r>
              <a:rPr lang="en-US" dirty="0"/>
              <a:t>Failure to properly determine level of care needed</a:t>
            </a:r>
          </a:p>
          <a:p>
            <a:r>
              <a:rPr lang="en-US" dirty="0"/>
              <a:t>No licensing requirements for </a:t>
            </a:r>
            <a:r>
              <a:rPr lang="en-US" dirty="0" err="1"/>
              <a:t>assesors</a:t>
            </a:r>
            <a:r>
              <a:rPr lang="en-US" dirty="0"/>
              <a:t> – often performed by unlicensed drug and alcohol counselors or case managers.</a:t>
            </a:r>
          </a:p>
          <a:p>
            <a:r>
              <a:rPr lang="en-US" dirty="0"/>
              <a:t>If assessment is done by licensed professional (i.e., physician, psychologist), then COM.</a:t>
            </a:r>
          </a:p>
        </p:txBody>
      </p:sp>
    </p:spTree>
    <p:extLst>
      <p:ext uri="{BB962C8B-B14F-4D97-AF65-F5344CB8AC3E}">
        <p14:creationId xmlns:p14="http://schemas.microsoft.com/office/powerpoint/2010/main" val="144211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E15-FC1F-4B3C-59A5-879449C4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F78D-23FD-457D-0358-4C0AD949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Duty – Primary purpose of to get people treatment</a:t>
            </a:r>
          </a:p>
          <a:p>
            <a:r>
              <a:rPr lang="en-US" dirty="0"/>
              <a:t>Response – dangerousness/lethality is part of assessment.  Purpose of assessing dangerousness is to protect the public.</a:t>
            </a:r>
          </a:p>
          <a:p>
            <a:r>
              <a:rPr lang="en-US" dirty="0"/>
              <a:t>Restatement 324A</a:t>
            </a:r>
          </a:p>
          <a:p>
            <a:pPr marL="4572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who undertakes, gratuitously or for consideration, to render services to another which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should recognize as necessary for the protection of a third person or his things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is subject to liability to the third person for physical harm resulting from his failure to exercise reasonable care to protect his undertaking, if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+mj-lt"/>
              <a:buAutoNum type="alphaLcParenBoth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failure to exercise reasonable care increases the risk of such harm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 typeface="+mj-lt"/>
              <a:buAutoNum type="alphaLcParenBoth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has undertaken to perform a duty owed by the other to the third person, or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6000"/>
              </a:lnSpc>
              <a:spcBef>
                <a:spcPts val="0"/>
              </a:spcBef>
              <a:buFont typeface="+mj-lt"/>
              <a:buAutoNum type="alphaLcParenBoth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harm is suffered because of reliance of the other or the third person upon the undertaking.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6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51E7-F26E-D6E4-9FD9-7A60B1E2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C5D6-37E5-3E59-8955-B79103B21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Causation – third-party criminal conduct</a:t>
            </a:r>
          </a:p>
          <a:p>
            <a:r>
              <a:rPr lang="en-US" dirty="0"/>
              <a:t>Response – Poor assessment created the opportunity for harm.  Recovery house would not have accepted client had you done a proper assessment.</a:t>
            </a:r>
          </a:p>
        </p:txBody>
      </p:sp>
    </p:spTree>
    <p:extLst>
      <p:ext uri="{BB962C8B-B14F-4D97-AF65-F5344CB8AC3E}">
        <p14:creationId xmlns:p14="http://schemas.microsoft.com/office/powerpoint/2010/main" val="33407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9BCD-ABED-FFA2-E88F-04333110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Shakil Hairston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CF53-A8D3-6D3F-5878-FAD98CB1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8FBB05-C140-4C40-6C8A-E2BF4885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Recovery Housing in Allegheny County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B8225E-9855-D820-877E-2826BF89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initiative (2018)</a:t>
            </a:r>
          </a:p>
          <a:p>
            <a:r>
              <a:rPr lang="en-US" dirty="0"/>
              <a:t>Response to the opioid epidemic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F5EA8E-9408-399F-86DF-91CBC711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1528"/>
            <a:ext cx="9595692" cy="36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0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22E9-757D-EB15-6A1A-46870C29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Recovery Housing in Allegheny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B6C1-982D-42F7-D6B0-4CAAF88F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 housing (90 days) for people in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53DF2-37E6-9913-4C8C-B0634572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1846"/>
            <a:ext cx="10091451" cy="34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3688-9FCC-45DD-EFD2-01A3B0F7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Recovery Housing Target Population – opioid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481C-9A2C-1F72-F767-9BDB914B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84EA8-F684-5CB5-ED76-2A1103ACC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3" y="1825625"/>
            <a:ext cx="10432973" cy="42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1381-CC1A-4386-C0E1-A5909820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intended – dangerous/inpatient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60817-671B-26BC-23BF-9A5FD0B16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9156"/>
            <a:ext cx="10515600" cy="3784276"/>
          </a:xfrm>
        </p:spPr>
      </p:pic>
    </p:spTree>
    <p:extLst>
      <p:ext uri="{BB962C8B-B14F-4D97-AF65-F5344CB8AC3E}">
        <p14:creationId xmlns:p14="http://schemas.microsoft.com/office/powerpoint/2010/main" val="1121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8182-F014-B9B6-ADCC-7F4B11C7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Housing Funding/Licensing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F5D9-675D-58AC-714B-6AA789B9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 Both licensed and non-licensed recovery homes are permitted by regulations	</a:t>
            </a:r>
          </a:p>
          <a:p>
            <a:pPr lvl="1"/>
            <a:r>
              <a:rPr lang="en-US" dirty="0"/>
              <a:t>If Funded by Allegheny County Department of Human Services, then must be licensed by PA Dept. of Drug and Alcohol Programs (</a:t>
            </a:r>
            <a:r>
              <a:rPr lang="fr-FR" dirty="0"/>
              <a:t>28 Pa. Code </a:t>
            </a:r>
            <a:r>
              <a:rPr lang="fr-FR" dirty="0" err="1"/>
              <a:t>Chapter</a:t>
            </a:r>
            <a:r>
              <a:rPr lang="fr-FR" dirty="0"/>
              <a:t> 717)</a:t>
            </a:r>
            <a:endParaRPr lang="en-US" dirty="0"/>
          </a:p>
          <a:p>
            <a:pPr lvl="1"/>
            <a:r>
              <a:rPr lang="fr-FR" dirty="0"/>
              <a:t>Non-</a:t>
            </a:r>
            <a:r>
              <a:rPr lang="fr-FR" dirty="0" err="1"/>
              <a:t>licensed</a:t>
            </a:r>
            <a:r>
              <a:rPr lang="fr-FR" dirty="0"/>
              <a:t> homes </a:t>
            </a:r>
            <a:r>
              <a:rPr lang="fr-FR" dirty="0" err="1"/>
              <a:t>ineligble</a:t>
            </a:r>
            <a:r>
              <a:rPr lang="fr-FR" dirty="0"/>
              <a:t> for </a:t>
            </a:r>
            <a:r>
              <a:rPr lang="fr-FR" dirty="0" err="1"/>
              <a:t>county</a:t>
            </a:r>
            <a:r>
              <a:rPr lang="fr-FR" dirty="0"/>
              <a:t> </a:t>
            </a:r>
            <a:r>
              <a:rPr lang="fr-FR" dirty="0" err="1"/>
              <a:t>funding</a:t>
            </a:r>
            <a:endParaRPr lang="fr-FR" dirty="0"/>
          </a:p>
          <a:p>
            <a:r>
              <a:rPr lang="fr-FR" dirty="0" err="1"/>
              <a:t>Licensed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House Locator</a:t>
            </a:r>
          </a:p>
          <a:p>
            <a:pPr lvl="1"/>
            <a:r>
              <a:rPr lang="fr-FR" dirty="0">
                <a:hlinkClick r:id="rId2"/>
              </a:rPr>
              <a:t>https://www.ddap.pa.gov/Get%20Help%20Now/Pages/Licensed-Recovery-Houses.aspx</a:t>
            </a:r>
            <a:endParaRPr lang="fr-FR" dirty="0"/>
          </a:p>
          <a:p>
            <a:pPr lvl="1"/>
            <a:r>
              <a:rPr lang="fr-FR" dirty="0"/>
              <a:t>Allegheny County – 7 </a:t>
            </a:r>
            <a:r>
              <a:rPr lang="fr-FR" dirty="0" err="1"/>
              <a:t>licensed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Homes </a:t>
            </a:r>
          </a:p>
          <a:p>
            <a:pPr lvl="1"/>
            <a:r>
              <a:rPr lang="fr-FR" dirty="0"/>
              <a:t>Bucks County – 10 </a:t>
            </a:r>
            <a:r>
              <a:rPr lang="fr-FR" dirty="0" err="1"/>
              <a:t>licensed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Homes</a:t>
            </a:r>
          </a:p>
          <a:p>
            <a:pPr lvl="1"/>
            <a:r>
              <a:rPr lang="fr-FR" dirty="0"/>
              <a:t>Philadelphia County – 40+ </a:t>
            </a:r>
            <a:r>
              <a:rPr lang="fr-FR" dirty="0" err="1"/>
              <a:t>licensed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Homes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31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251F-C546-FBFF-CB56-AE8A1AD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Entry to Recovery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7071-44A4-FD06-9A06-FEEDAB23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of Care Assessment stating that resident is suitable for outpatient care</a:t>
            </a:r>
          </a:p>
          <a:p>
            <a:pPr lvl="1"/>
            <a:r>
              <a:rPr lang="en-US" dirty="0"/>
              <a:t>Performed by drug and alcohol treatment providers (not recovery house itself)</a:t>
            </a:r>
          </a:p>
          <a:p>
            <a:pPr lvl="1"/>
            <a:r>
              <a:rPr lang="en-US" dirty="0"/>
              <a:t>Performed in accordance with Pa. Dept. of Drug and Alcohol Programs Clinical Services Manual (see section 5.02)</a:t>
            </a:r>
          </a:p>
          <a:p>
            <a:r>
              <a:rPr lang="en-US" dirty="0"/>
              <a:t>Does resident meet Recovery’s House internal requirements </a:t>
            </a:r>
          </a:p>
          <a:p>
            <a:pPr lvl="1"/>
            <a:r>
              <a:rPr lang="en-US" dirty="0"/>
              <a:t>Last use of drugs and alcohol</a:t>
            </a:r>
          </a:p>
          <a:p>
            <a:pPr lvl="1"/>
            <a:r>
              <a:rPr lang="en-US" dirty="0"/>
              <a:t>Record of violent crimes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1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10C7-8FBA-E81D-A6DD-3582E45C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Care Assessments – Six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C814-8323-267F-B52F-8306F3C8A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Assessing Level of Care and Level of Risk across six dimensions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4CEFA-63AB-10AE-82E2-AFC42C6C3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35" y="2383307"/>
            <a:ext cx="6363251" cy="4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5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F7D0-A83F-9ACC-F4B1-1D830445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Care Assessments – Risk 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BAF1-978A-F5B8-10D2-7B94F46FD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Assessor assigns Level of Risk (0-4) in each dimension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2977A-2605-E90F-A93C-49710372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50" y="2503916"/>
            <a:ext cx="8963696" cy="42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704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Prosecuting Claims Against Recovery Houses</vt:lpstr>
      <vt:lpstr>Recovery Housing in Allegheny County</vt:lpstr>
      <vt:lpstr>Recovery Housing in Allegheny County</vt:lpstr>
      <vt:lpstr>Recovery Housing Target Population – opioid users</vt:lpstr>
      <vt:lpstr>Not intended – dangerous/inpatient</vt:lpstr>
      <vt:lpstr>Recovery Housing Funding/Licensing</vt:lpstr>
      <vt:lpstr>Requirements for Entry to Recovery Housing</vt:lpstr>
      <vt:lpstr>Level of Care Assessments – Six Dimensions</vt:lpstr>
      <vt:lpstr>Level of Care Assessments – Risk Rating</vt:lpstr>
      <vt:lpstr>Level of Care Assessments – Treatment Recommendation  </vt:lpstr>
      <vt:lpstr>Level of Care Assessments – Dangerousness/Lethality</vt:lpstr>
      <vt:lpstr>Standard of Care</vt:lpstr>
      <vt:lpstr>Standard of Care </vt:lpstr>
      <vt:lpstr>Level of Care Summary Sheet</vt:lpstr>
      <vt:lpstr>Prosecuting the claim </vt:lpstr>
      <vt:lpstr>Prosecuting the claim – Expert Testimony</vt:lpstr>
      <vt:lpstr>Defenses </vt:lpstr>
      <vt:lpstr>Defenses </vt:lpstr>
      <vt:lpstr>Shakil Hairston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Kolhmeyer v. Heuer House </dc:title>
  <dc:creator>Anthony Giannetti</dc:creator>
  <cp:lastModifiedBy>Anthony Giannetti</cp:lastModifiedBy>
  <cp:revision>16</cp:revision>
  <dcterms:created xsi:type="dcterms:W3CDTF">2023-12-05T18:47:04Z</dcterms:created>
  <dcterms:modified xsi:type="dcterms:W3CDTF">2023-12-12T23:14:35Z</dcterms:modified>
</cp:coreProperties>
</file>